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36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31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93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03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06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39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792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421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3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82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8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9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143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2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836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015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127D-7B9F-479D-BDD5-E08D897F695C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CCB575-BA3D-4668-BCB3-4E098D7E65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97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276347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Heat Transfer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Condensation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1772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19536" y="268079"/>
                <a:ext cx="8280920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rtl="0">
                  <a:buFont typeface="Arial" pitchFamily="34" charset="0"/>
                  <a:buChar char="•"/>
                </a:pPr>
                <a:r>
                  <a:rPr lang="en-US" dirty="0"/>
                  <a:t>Horizontal tube-laminar film condensation:</a:t>
                </a:r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horiz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729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68079"/>
                <a:ext cx="8280920" cy="1244764"/>
              </a:xfrm>
              <a:prstGeom prst="rect">
                <a:avLst/>
              </a:prstGeom>
              <a:blipFill rotWithShape="0">
                <a:blip r:embed="rId2"/>
                <a:stretch>
                  <a:fillRect l="-515" t="-34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63552" y="1988840"/>
                <a:ext cx="7344816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rtl="0">
                  <a:buFont typeface="Arial" pitchFamily="34" charset="0"/>
                  <a:buChar char="•"/>
                </a:pPr>
                <a:r>
                  <a:rPr lang="en-US" dirty="0"/>
                  <a:t>horizontal </a:t>
                </a:r>
                <a:r>
                  <a:rPr lang="en-US" dirty="0"/>
                  <a:t>tubes on a matrix containing N tubes</a:t>
                </a:r>
                <a:endParaRPr lang="en-US" dirty="0"/>
              </a:p>
              <a:p>
                <a:pPr lvl="0"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horiz</m:t>
                          </m:r>
                          <m:r>
                            <a:rPr lang="en-US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729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988840"/>
                <a:ext cx="7344816" cy="1244764"/>
              </a:xfrm>
              <a:prstGeom prst="rect">
                <a:avLst/>
              </a:prstGeom>
              <a:blipFill rotWithShape="0">
                <a:blip r:embed="rId3"/>
                <a:stretch>
                  <a:fillRect l="-581" t="-294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132856"/>
            <a:ext cx="1080120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935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754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/>
              <a:t>CONDENSATION HEAT </a:t>
            </a:r>
            <a:r>
              <a:rPr lang="en-US" b="1" dirty="0"/>
              <a:t>TRANSFER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Whenever a saturated vapour at a temperature T</a:t>
            </a:r>
            <a:r>
              <a:rPr lang="en-US" baseline="-25000" dirty="0"/>
              <a:t>sat</a:t>
            </a:r>
            <a:r>
              <a:rPr lang="en-US" dirty="0"/>
              <a:t> is brought in contact with a surface maintained at temperature T</a:t>
            </a:r>
            <a:r>
              <a:rPr lang="en-US" baseline="-25000" dirty="0"/>
              <a:t>s</a:t>
            </a:r>
            <a:r>
              <a:rPr lang="en-US" dirty="0"/>
              <a:t> such that T</a:t>
            </a:r>
            <a:r>
              <a:rPr lang="en-US" baseline="-25000" dirty="0"/>
              <a:t>s</a:t>
            </a:r>
            <a:r>
              <a:rPr lang="en-US" dirty="0"/>
              <a:t> is less than T</a:t>
            </a:r>
            <a:r>
              <a:rPr lang="en-US" baseline="-25000" dirty="0"/>
              <a:t>sat</a:t>
            </a:r>
            <a:r>
              <a:rPr lang="en-US" dirty="0"/>
              <a:t> vapours condense on the surface.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114600"/>
            <a:ext cx="4765441" cy="3297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20" y="188641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dirty="0"/>
              <a:t>Film </a:t>
            </a:r>
            <a:r>
              <a:rPr lang="en-US" b="1" dirty="0"/>
              <a:t>Condensation and Flow Regimes 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/>
              <a:t>Thickness </a:t>
            </a:r>
            <a:r>
              <a:rPr lang="en-US" dirty="0"/>
              <a:t>of the </a:t>
            </a:r>
            <a:r>
              <a:rPr lang="en-US" dirty="0"/>
              <a:t>film </a:t>
            </a:r>
            <a:r>
              <a:rPr lang="en-US" dirty="0"/>
              <a:t>is zero at the top of the plate </a:t>
            </a:r>
            <a:r>
              <a:rPr lang="en-US" dirty="0"/>
              <a:t>and </a:t>
            </a:r>
            <a:r>
              <a:rPr lang="en-US" dirty="0"/>
              <a:t>increases as we travel down the plate </a:t>
            </a:r>
            <a:r>
              <a:rPr lang="en-US" dirty="0"/>
              <a:t>due </a:t>
            </a:r>
            <a:r>
              <a:rPr lang="en-US" dirty="0"/>
              <a:t>to additional condensation of vapour. </a:t>
            </a:r>
          </a:p>
          <a:p>
            <a:pPr algn="just" rtl="0"/>
            <a:r>
              <a:rPr lang="en-US" dirty="0"/>
              <a:t>Initially, the liquid film flow is laminar; after some distance it will become wavy and later, it may even turn turbulent. These different flow regimes are identified according to a 'film Reynolds number', defined as follows: </a:t>
            </a:r>
            <a:endParaRPr lang="ar-IQ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65116" y="2219966"/>
                <a:ext cx="4572000" cy="12280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.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.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 .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16" y="2219966"/>
                <a:ext cx="4572000" cy="12280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01" y="3555926"/>
            <a:ext cx="5475605" cy="2732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03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82945" y="370481"/>
                <a:ext cx="8496944" cy="305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dirty="0"/>
                  <a:t>sub-cooling of the liquid can be taken into account by replacing h</a:t>
                </a:r>
                <a:r>
                  <a:rPr lang="en-US" baseline="-25000" dirty="0"/>
                  <a:t>fg</a:t>
                </a:r>
                <a:r>
                  <a:rPr lang="en-US" dirty="0"/>
                  <a:t> by a 'modified latent heat of vaporisation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𝑓𝑔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dirty="0"/>
                  <a:t> defined as</a:t>
                </a:r>
                <a:r>
                  <a:rPr lang="en-US" dirty="0"/>
                  <a:t>:</a:t>
                </a:r>
                <a:endParaRPr lang="en-US" i="1" dirty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just" rtl="0"/>
                <a:r>
                  <a:rPr lang="en-US" dirty="0"/>
                  <a:t>Similarly, if a superheated vapour at a temperature,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v</a:t>
                </a:r>
                <a:r>
                  <a:rPr lang="en-US" dirty="0"/>
                  <a:t>, enters a condenser and condenses, the superheated vapour has to be cooled to T</a:t>
                </a:r>
                <a:r>
                  <a:rPr lang="en-US" baseline="-25000" dirty="0"/>
                  <a:t>sat</a:t>
                </a:r>
                <a:r>
                  <a:rPr lang="en-US" dirty="0"/>
                  <a:t> first, and then condensed at T</a:t>
                </a:r>
                <a:r>
                  <a:rPr lang="en-US" baseline="-25000" dirty="0"/>
                  <a:t>sat</a:t>
                </a:r>
                <a:r>
                  <a:rPr lang="en-US" dirty="0"/>
                  <a:t> and then sub-cooled to some temperature between T</a:t>
                </a:r>
                <a:r>
                  <a:rPr lang="en-US" baseline="-25000" dirty="0"/>
                  <a:t>s</a:t>
                </a:r>
                <a:r>
                  <a:rPr lang="en-US" dirty="0"/>
                  <a:t> and T</a:t>
                </a:r>
                <a:r>
                  <a:rPr lang="en-US" baseline="-25000" dirty="0"/>
                  <a:t>sat</a:t>
                </a:r>
                <a:r>
                  <a:rPr lang="en-US" dirty="0"/>
                  <a:t> Then, modified latent heat of vaporisation is</a:t>
                </a:r>
                <a:r>
                  <a:rPr lang="en-US" dirty="0"/>
                  <a:t>:</a:t>
                </a:r>
                <a:endParaRPr lang="en-US" dirty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68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𝑝𝑉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just" rtl="0"/>
                <a:r>
                  <a:rPr lang="en-US" dirty="0"/>
                  <a:t>Then, rate of heat transfer in condensation becomes</a:t>
                </a:r>
                <a:r>
                  <a:rPr lang="en-US" dirty="0"/>
                  <a:t>:</a:t>
                </a:r>
                <a:endParaRPr lang="en-US" i="1" dirty="0"/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𝑐𝑜𝑛𝑑𝑒𝑛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𝑠𝑎𝑡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𝑓𝑔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45" y="370481"/>
                <a:ext cx="8496944" cy="3053400"/>
              </a:xfrm>
              <a:prstGeom prst="rect">
                <a:avLst/>
              </a:prstGeom>
              <a:blipFill rotWithShape="0">
                <a:blip r:embed="rId2"/>
                <a:stretch>
                  <a:fillRect l="-574" t="-1397" r="-64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14" y="3709748"/>
            <a:ext cx="3312368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5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846" y="26064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600" b="1" dirty="0"/>
              <a:t>Nusselt's Theory for Laminar Film Condensation on Vertical </a:t>
            </a:r>
            <a:r>
              <a:rPr lang="en-US" sz="1600" b="1" dirty="0"/>
              <a:t>Plates</a:t>
            </a:r>
          </a:p>
          <a:p>
            <a:pPr algn="just" rtl="0"/>
            <a:endParaRPr lang="en-US" sz="1600" dirty="0"/>
          </a:p>
          <a:p>
            <a:pPr algn="just" rtl="0"/>
            <a:r>
              <a:rPr lang="en-US" sz="1600" dirty="0"/>
              <a:t>Nusselt </a:t>
            </a:r>
            <a:r>
              <a:rPr lang="en-US" sz="1600" dirty="0"/>
              <a:t>made the following simplifying assumptions in his analysis: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Flow of liquid film is laminar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Heat flow is mainly by conduction through the liquid film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Temperature is T</a:t>
            </a:r>
            <a:r>
              <a:rPr lang="en-US" sz="1600" baseline="-25000" dirty="0"/>
              <a:t>s</a:t>
            </a:r>
            <a:r>
              <a:rPr lang="en-US" sz="1600" dirty="0"/>
              <a:t> at the liquid-plate interface and T</a:t>
            </a:r>
            <a:r>
              <a:rPr lang="en-US" sz="1600" baseline="-25000" dirty="0"/>
              <a:t>sat</a:t>
            </a:r>
            <a:r>
              <a:rPr lang="en-US" sz="1600" dirty="0"/>
              <a:t> at the liquid-vapour interface and the temperature gradient between them is linear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Velocity of vapour is low, i.e. there is no viscous shear force at the liquid-vapour interface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1600" dirty="0"/>
              <a:t>Properties of the liquid are constant.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48" y="3071566"/>
            <a:ext cx="5466331" cy="3494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13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65" y="332657"/>
            <a:ext cx="64198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65" y="3140969"/>
            <a:ext cx="5153025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01"/>
          <a:stretch/>
        </p:blipFill>
        <p:spPr bwMode="auto">
          <a:xfrm>
            <a:off x="1126666" y="197186"/>
            <a:ext cx="6981825" cy="621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39" y="368361"/>
            <a:ext cx="5524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08563" y="3801788"/>
                <a:ext cx="5472608" cy="967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943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          </m:t>
                      </m:r>
                      <m:r>
                        <a:rPr lang="en-US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563" y="3801788"/>
                <a:ext cx="5472608" cy="9677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6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447" y="196748"/>
            <a:ext cx="896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Film Condensation on Inclined Plates, Vertical Tubes, Horizontal Tubes and Horizontal Tube Banks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544" y="78152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Inclined plates: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28417" y="1200464"/>
                <a:ext cx="5688633" cy="1238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inclined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943</m:t>
                      </m:r>
                      <m:r>
                        <a:rPr lang="en-US" i="1">
                          <a:latin typeface="Cambria Math"/>
                        </a:rPr>
                        <m:t> .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. 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.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𝑓𝑔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.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𝑠𝑎𝑡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</a:rPr>
                        <m:t>         </m:t>
                      </m:r>
                      <m:r>
                        <a:rPr lang="en-US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17" y="1200464"/>
                <a:ext cx="5688633" cy="12384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16" y="863773"/>
            <a:ext cx="2304257" cy="22752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891002" y="2708920"/>
            <a:ext cx="199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rtl="0">
              <a:buFont typeface="Arial" pitchFamily="34" charset="0"/>
              <a:buChar char="•"/>
            </a:pPr>
            <a:r>
              <a:rPr lang="en-US" dirty="0"/>
              <a:t>Vertical tubes: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61" y="3305145"/>
            <a:ext cx="2280998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891002" y="3305145"/>
                <a:ext cx="507395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dirty="0"/>
                  <a:t>Eq. 8 for laminar condensation on vertical plates can also be used</a:t>
                </a:r>
              </a:p>
              <a:p>
                <a:pPr algn="just" rtl="0"/>
                <a:r>
                  <a:rPr lang="en-US" dirty="0"/>
                  <a:t>the outer or inner surface of a vertical tube</a:t>
                </a:r>
              </a:p>
              <a:p>
                <a:pPr algn="just" rtl="0"/>
                <a:r>
                  <a:rPr lang="en-US" dirty="0"/>
                  <a:t>. if D &gt;&gt;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02" y="3305145"/>
                <a:ext cx="5073956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960" t="-3046" r="-960" b="-65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0379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273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 Math</vt:lpstr>
      <vt:lpstr>Tahoma</vt:lpstr>
      <vt:lpstr>Times New Roman</vt:lpstr>
      <vt:lpstr>Trebuchet MS</vt:lpstr>
      <vt:lpstr>Wingdings 3</vt:lpstr>
      <vt:lpstr>Facet</vt:lpstr>
      <vt:lpstr>Heat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 - 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Transfer</dc:title>
  <dc:creator>DR.Ahmed Saker</dc:creator>
  <cp:lastModifiedBy>DR.Ahmed Saker</cp:lastModifiedBy>
  <cp:revision>1</cp:revision>
  <dcterms:created xsi:type="dcterms:W3CDTF">2018-12-04T07:11:39Z</dcterms:created>
  <dcterms:modified xsi:type="dcterms:W3CDTF">2018-12-04T07:15:51Z</dcterms:modified>
</cp:coreProperties>
</file>